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sldIdLst>
    <p:sldId id="257" r:id="rId2"/>
    <p:sldId id="259" r:id="rId3"/>
    <p:sldId id="260" r:id="rId4"/>
    <p:sldId id="261" r:id="rId5"/>
    <p:sldId id="258" r:id="rId6"/>
    <p:sldId id="262" r:id="rId7"/>
    <p:sldId id="263" r:id="rId8"/>
    <p:sldId id="264" r:id="rId9"/>
    <p:sldId id="265" r:id="rId10"/>
    <p:sldId id="272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2C68F07-7F5F-47FA-B39B-E05C962EE1A8}">
          <p14:sldIdLst>
            <p14:sldId id="257"/>
            <p14:sldId id="259"/>
            <p14:sldId id="260"/>
            <p14:sldId id="261"/>
            <p14:sldId id="258"/>
            <p14:sldId id="262"/>
            <p14:sldId id="263"/>
            <p14:sldId id="264"/>
            <p14:sldId id="265"/>
            <p14:sldId id="272"/>
            <p14:sldId id="266"/>
            <p14:sldId id="267"/>
            <p14:sldId id="268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3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41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1934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89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7354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73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0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43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29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0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7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4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21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7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7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1343E-3550-4191-B327-633F9FA4953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72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1343E-3550-4191-B327-633F9FA4953A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9A5FE5C-DBF5-4271-9427-DBF31B67C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40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A4F175-B8E8-B4AE-1ADD-A7B9CBED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" y="-6252"/>
            <a:ext cx="12188043" cy="686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376E54-ECF8-5B5D-B3EC-D0E5B6CB1C2A}"/>
              </a:ext>
            </a:extLst>
          </p:cNvPr>
          <p:cNvSpPr txBox="1"/>
          <p:nvPr/>
        </p:nvSpPr>
        <p:spPr>
          <a:xfrm>
            <a:off x="691348" y="328886"/>
            <a:ext cx="4161411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28575">
                  <a:solidFill>
                    <a:srgbClr val="92D050"/>
                  </a:solidFill>
                </a:ln>
              </a:rPr>
              <a:t>Corn </a:t>
            </a:r>
            <a:r>
              <a:rPr lang="en-US" sz="3600" b="1" dirty="0">
                <a:ln w="28575">
                  <a:solidFill>
                    <a:srgbClr val="92D050"/>
                  </a:solidFill>
                </a:ln>
              </a:rPr>
              <a:t>Leaf Disease Classification</a:t>
            </a:r>
            <a:endParaRPr lang="en-US" sz="4000" b="1" dirty="0">
              <a:ln w="28575">
                <a:solidFill>
                  <a:srgbClr val="92D050"/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0E9C7-D8CC-88D7-A4FB-F0D3EB5CE2C2}"/>
              </a:ext>
            </a:extLst>
          </p:cNvPr>
          <p:cNvSpPr txBox="1"/>
          <p:nvPr/>
        </p:nvSpPr>
        <p:spPr>
          <a:xfrm>
            <a:off x="324565" y="2026575"/>
            <a:ext cx="5029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28575">
                  <a:solidFill>
                    <a:srgbClr val="FFFF00"/>
                  </a:solidFill>
                </a:ln>
              </a:rPr>
              <a:t>A Convolutional Neural Network Analysis</a:t>
            </a:r>
          </a:p>
          <a:p>
            <a:pPr algn="ctr"/>
            <a:r>
              <a:rPr lang="en-US" sz="3600" b="1" dirty="0">
                <a:ln w="28575">
                  <a:solidFill>
                    <a:srgbClr val="FFFF00"/>
                  </a:solidFill>
                </a:ln>
              </a:rPr>
              <a:t>By Clement Chen </a:t>
            </a:r>
          </a:p>
        </p:txBody>
      </p:sp>
    </p:spTree>
    <p:extLst>
      <p:ext uri="{BB962C8B-B14F-4D97-AF65-F5344CB8AC3E}">
        <p14:creationId xmlns:p14="http://schemas.microsoft.com/office/powerpoint/2010/main" val="3934496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82215C-91AD-B0C4-A135-492E8F3769EE}"/>
              </a:ext>
            </a:extLst>
          </p:cNvPr>
          <p:cNvSpPr/>
          <p:nvPr/>
        </p:nvSpPr>
        <p:spPr>
          <a:xfrm>
            <a:off x="587660" y="3851832"/>
            <a:ext cx="1082180" cy="3439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4FFB59-66AF-A2F5-2400-520B12AFB20C}"/>
              </a:ext>
            </a:extLst>
          </p:cNvPr>
          <p:cNvSpPr/>
          <p:nvPr/>
        </p:nvSpPr>
        <p:spPr>
          <a:xfrm>
            <a:off x="2397468" y="2251944"/>
            <a:ext cx="1822311" cy="56739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Augmentation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75937C-0549-86BB-F181-2B87009AA700}"/>
              </a:ext>
            </a:extLst>
          </p:cNvPr>
          <p:cNvSpPr/>
          <p:nvPr/>
        </p:nvSpPr>
        <p:spPr>
          <a:xfrm>
            <a:off x="2384187" y="3485227"/>
            <a:ext cx="1845578" cy="273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Pixel Rescaling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9F0DEF-C971-E66C-2C82-3ED116945CF1}"/>
              </a:ext>
            </a:extLst>
          </p:cNvPr>
          <p:cNvSpPr/>
          <p:nvPr/>
        </p:nvSpPr>
        <p:spPr>
          <a:xfrm>
            <a:off x="4543852" y="749676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Conv2D(f=64,actv=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4D5108-ACB0-9A0E-82A3-FB5184CB0471}"/>
              </a:ext>
            </a:extLst>
          </p:cNvPr>
          <p:cNvSpPr txBox="1"/>
          <p:nvPr/>
        </p:nvSpPr>
        <p:spPr>
          <a:xfrm>
            <a:off x="5283541" y="36710"/>
            <a:ext cx="289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Learning CNN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BE2F41-0D31-49A3-E060-36385259D4F8}"/>
              </a:ext>
            </a:extLst>
          </p:cNvPr>
          <p:cNvSpPr/>
          <p:nvPr/>
        </p:nvSpPr>
        <p:spPr>
          <a:xfrm>
            <a:off x="4840692" y="4040987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33BEC5-D3D6-2B7E-73DD-591899F63397}"/>
              </a:ext>
            </a:extLst>
          </p:cNvPr>
          <p:cNvSpPr/>
          <p:nvPr/>
        </p:nvSpPr>
        <p:spPr>
          <a:xfrm>
            <a:off x="4832689" y="2630158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4C7E23-7921-0EF6-933E-4FA697505D0F}"/>
              </a:ext>
            </a:extLst>
          </p:cNvPr>
          <p:cNvSpPr/>
          <p:nvPr/>
        </p:nvSpPr>
        <p:spPr>
          <a:xfrm>
            <a:off x="4840692" y="5472529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20B465-3F8E-ADD7-6328-91167147FEB8}"/>
              </a:ext>
            </a:extLst>
          </p:cNvPr>
          <p:cNvSpPr/>
          <p:nvPr/>
        </p:nvSpPr>
        <p:spPr>
          <a:xfrm>
            <a:off x="4826324" y="1503210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E33ABC-0B9D-DB4A-74F8-00140E10E581}"/>
              </a:ext>
            </a:extLst>
          </p:cNvPr>
          <p:cNvSpPr/>
          <p:nvPr/>
        </p:nvSpPr>
        <p:spPr>
          <a:xfrm>
            <a:off x="4558747" y="3697413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Conv2D(f=256,actv=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A07DCA-646F-4576-45D6-8E0FDAD020C9}"/>
              </a:ext>
            </a:extLst>
          </p:cNvPr>
          <p:cNvSpPr/>
          <p:nvPr/>
        </p:nvSpPr>
        <p:spPr>
          <a:xfrm>
            <a:off x="4547369" y="2280919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Conv2D(f=128,actv=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BA6448-0AEA-3DDD-EEAF-B8677F0D00FE}"/>
              </a:ext>
            </a:extLst>
          </p:cNvPr>
          <p:cNvSpPr/>
          <p:nvPr/>
        </p:nvSpPr>
        <p:spPr>
          <a:xfrm>
            <a:off x="4540086" y="1117643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Conv2D(f=64,actv=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211BE1-72ED-17BF-13FC-DB21569C28C3}"/>
              </a:ext>
            </a:extLst>
          </p:cNvPr>
          <p:cNvSpPr/>
          <p:nvPr/>
        </p:nvSpPr>
        <p:spPr>
          <a:xfrm>
            <a:off x="4556864" y="4394455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Conv2D(f=512,actv=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4253C3-9C7D-760A-B56F-23ED5B74A13C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3306976" y="2819334"/>
            <a:ext cx="1648" cy="665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6809FE6-9AA0-790C-0443-D0BABF1EB833}"/>
              </a:ext>
            </a:extLst>
          </p:cNvPr>
          <p:cNvSpPr/>
          <p:nvPr/>
        </p:nvSpPr>
        <p:spPr>
          <a:xfrm>
            <a:off x="228490" y="2574693"/>
            <a:ext cx="1754588" cy="102549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Zero-Pad Data</a:t>
            </a:r>
          </a:p>
          <a:p>
            <a:pPr algn="ctr"/>
            <a:endParaRPr lang="en-US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5AB4CCC-AFF9-0FC0-219B-D1038C87DC1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623660" y="2535639"/>
            <a:ext cx="773808" cy="14881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5202DE-5D22-D852-487A-E3374A586480}"/>
              </a:ext>
            </a:extLst>
          </p:cNvPr>
          <p:cNvSpPr txBox="1"/>
          <p:nvPr/>
        </p:nvSpPr>
        <p:spPr>
          <a:xfrm>
            <a:off x="2442487" y="5864191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Preprocessing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9EFE90-CFB5-2682-45ED-F0CE34B1D5B9}"/>
              </a:ext>
            </a:extLst>
          </p:cNvPr>
          <p:cNvSpPr txBox="1"/>
          <p:nvPr/>
        </p:nvSpPr>
        <p:spPr>
          <a:xfrm>
            <a:off x="4739291" y="5859403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Layers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56E2973-07CF-36D6-807D-A44221829CAB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4229765" y="868831"/>
            <a:ext cx="314087" cy="27529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2157439D-DA43-737F-0E8E-8F226176A0D8}"/>
              </a:ext>
            </a:extLst>
          </p:cNvPr>
          <p:cNvSpPr/>
          <p:nvPr/>
        </p:nvSpPr>
        <p:spPr>
          <a:xfrm>
            <a:off x="7804057" y="2498523"/>
            <a:ext cx="2126473" cy="3540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Dense(units=256)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944564-EA92-6BDD-6D30-07425EA96948}"/>
              </a:ext>
            </a:extLst>
          </p:cNvPr>
          <p:cNvSpPr txBox="1"/>
          <p:nvPr/>
        </p:nvSpPr>
        <p:spPr>
          <a:xfrm>
            <a:off x="8026295" y="585978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Layers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758CFAC-57DD-F78B-4A92-603823100B00}"/>
              </a:ext>
            </a:extLst>
          </p:cNvPr>
          <p:cNvSpPr/>
          <p:nvPr/>
        </p:nvSpPr>
        <p:spPr>
          <a:xfrm>
            <a:off x="8042389" y="2033830"/>
            <a:ext cx="1649811" cy="23831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35D5ABE-B09D-9235-631B-190D9F1614C4}"/>
              </a:ext>
            </a:extLst>
          </p:cNvPr>
          <p:cNvSpPr/>
          <p:nvPr/>
        </p:nvSpPr>
        <p:spPr>
          <a:xfrm>
            <a:off x="2211673" y="591230"/>
            <a:ext cx="7940232" cy="5264335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2DBE25E-FEDF-6D78-3483-35797908B7F7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1669840" y="6048857"/>
            <a:ext cx="772647" cy="2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F85F5F9-4A69-A2D2-B327-8A33C55162A0}"/>
              </a:ext>
            </a:extLst>
          </p:cNvPr>
          <p:cNvCxnSpPr>
            <a:stCxn id="48" idx="3"/>
            <a:endCxn id="49" idx="1"/>
          </p:cNvCxnSpPr>
          <p:nvPr/>
        </p:nvCxnSpPr>
        <p:spPr>
          <a:xfrm flipV="1">
            <a:off x="4182066" y="6044069"/>
            <a:ext cx="557225" cy="4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979B17E-2590-2E2F-BF6C-447BA2926214}"/>
              </a:ext>
            </a:extLst>
          </p:cNvPr>
          <p:cNvCxnSpPr>
            <a:stCxn id="49" idx="3"/>
            <a:endCxn id="57" idx="1"/>
          </p:cNvCxnSpPr>
          <p:nvPr/>
        </p:nvCxnSpPr>
        <p:spPr>
          <a:xfrm>
            <a:off x="7251517" y="6044069"/>
            <a:ext cx="774778" cy="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4383D40-6AD3-68F6-8419-B82538711BE4}"/>
              </a:ext>
            </a:extLst>
          </p:cNvPr>
          <p:cNvSpPr txBox="1"/>
          <p:nvPr/>
        </p:nvSpPr>
        <p:spPr>
          <a:xfrm>
            <a:off x="10601151" y="584375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95C5484-FD49-6B53-79B7-57D7F81AB703}"/>
              </a:ext>
            </a:extLst>
          </p:cNvPr>
          <p:cNvCxnSpPr>
            <a:cxnSpLocks/>
            <a:stCxn id="58" idx="2"/>
            <a:endCxn id="56" idx="0"/>
          </p:cNvCxnSpPr>
          <p:nvPr/>
        </p:nvCxnSpPr>
        <p:spPr>
          <a:xfrm flipH="1">
            <a:off x="8867294" y="2272140"/>
            <a:ext cx="1" cy="22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6AB7D2BA-0A20-7291-0753-20DD16AF445B}"/>
              </a:ext>
            </a:extLst>
          </p:cNvPr>
          <p:cNvSpPr/>
          <p:nvPr/>
        </p:nvSpPr>
        <p:spPr>
          <a:xfrm>
            <a:off x="10601195" y="3934732"/>
            <a:ext cx="1082180" cy="4886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Class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0A1C621-5667-03DE-A8D0-459DD1034248}"/>
              </a:ext>
            </a:extLst>
          </p:cNvPr>
          <p:cNvCxnSpPr>
            <a:stCxn id="57" idx="3"/>
            <a:endCxn id="84" idx="1"/>
          </p:cNvCxnSpPr>
          <p:nvPr/>
        </p:nvCxnSpPr>
        <p:spPr>
          <a:xfrm flipV="1">
            <a:off x="9676106" y="6028422"/>
            <a:ext cx="925045" cy="1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E909566-1790-5A03-B00C-9A362B06C5E1}"/>
              </a:ext>
            </a:extLst>
          </p:cNvPr>
          <p:cNvSpPr/>
          <p:nvPr/>
        </p:nvSpPr>
        <p:spPr>
          <a:xfrm>
            <a:off x="4549463" y="1888334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Conv2D(f=128,actv=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9CCE62-7E4C-F557-094B-82536033AC6F}"/>
              </a:ext>
            </a:extLst>
          </p:cNvPr>
          <p:cNvSpPr/>
          <p:nvPr/>
        </p:nvSpPr>
        <p:spPr>
          <a:xfrm>
            <a:off x="4551204" y="2994330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Conv2D(f=256,actv=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D9C6E4-9D4F-C8BB-B7BE-2A2DFC35AEBC}"/>
              </a:ext>
            </a:extLst>
          </p:cNvPr>
          <p:cNvSpPr/>
          <p:nvPr/>
        </p:nvSpPr>
        <p:spPr>
          <a:xfrm>
            <a:off x="4555758" y="3347896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Conv2D(f=256,actv=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3F8392-2780-BE67-35B0-99BF62E61950}"/>
              </a:ext>
            </a:extLst>
          </p:cNvPr>
          <p:cNvSpPr/>
          <p:nvPr/>
        </p:nvSpPr>
        <p:spPr>
          <a:xfrm>
            <a:off x="4557250" y="4754892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Conv2D(f=512,actv=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AFF993-F347-59AE-B6A9-07A9E7A7CCDA}"/>
              </a:ext>
            </a:extLst>
          </p:cNvPr>
          <p:cNvSpPr/>
          <p:nvPr/>
        </p:nvSpPr>
        <p:spPr>
          <a:xfrm>
            <a:off x="4557250" y="5115329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Conv2D(f=512,actv=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18293B-1CF6-14FD-0B6C-22A325470538}"/>
              </a:ext>
            </a:extLst>
          </p:cNvPr>
          <p:cNvCxnSpPr>
            <a:stCxn id="31" idx="2"/>
            <a:endCxn id="28" idx="0"/>
          </p:cNvCxnSpPr>
          <p:nvPr/>
        </p:nvCxnSpPr>
        <p:spPr>
          <a:xfrm>
            <a:off x="6033328" y="1355953"/>
            <a:ext cx="2410" cy="147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D0D24C5-B110-1BEF-49D7-27723B39494E}"/>
              </a:ext>
            </a:extLst>
          </p:cNvPr>
          <p:cNvCxnSpPr>
            <a:stCxn id="19" idx="2"/>
            <a:endCxn id="31" idx="0"/>
          </p:cNvCxnSpPr>
          <p:nvPr/>
        </p:nvCxnSpPr>
        <p:spPr>
          <a:xfrm flipH="1">
            <a:off x="6033328" y="987986"/>
            <a:ext cx="3766" cy="129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AD5105-C767-9B5F-2374-168F3E151EA2}"/>
              </a:ext>
            </a:extLst>
          </p:cNvPr>
          <p:cNvCxnSpPr>
            <a:stCxn id="28" idx="2"/>
            <a:endCxn id="8" idx="0"/>
          </p:cNvCxnSpPr>
          <p:nvPr/>
        </p:nvCxnSpPr>
        <p:spPr>
          <a:xfrm>
            <a:off x="6035738" y="1741520"/>
            <a:ext cx="6967" cy="146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3BFFC78-0A5C-2810-C9C8-C8E34DDA8A61}"/>
              </a:ext>
            </a:extLst>
          </p:cNvPr>
          <p:cNvCxnSpPr>
            <a:stCxn id="8" idx="2"/>
            <a:endCxn id="30" idx="0"/>
          </p:cNvCxnSpPr>
          <p:nvPr/>
        </p:nvCxnSpPr>
        <p:spPr>
          <a:xfrm flipH="1">
            <a:off x="6040611" y="2126644"/>
            <a:ext cx="2094" cy="15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232877A-5219-16DB-0DD6-76EAAA3750C4}"/>
              </a:ext>
            </a:extLst>
          </p:cNvPr>
          <p:cNvCxnSpPr>
            <a:stCxn id="30" idx="2"/>
            <a:endCxn id="26" idx="0"/>
          </p:cNvCxnSpPr>
          <p:nvPr/>
        </p:nvCxnSpPr>
        <p:spPr>
          <a:xfrm>
            <a:off x="6040611" y="2519229"/>
            <a:ext cx="1492" cy="11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D721F25-C97D-234C-5163-05DDAF122B7A}"/>
              </a:ext>
            </a:extLst>
          </p:cNvPr>
          <p:cNvCxnSpPr>
            <a:stCxn id="26" idx="2"/>
            <a:endCxn id="9" idx="0"/>
          </p:cNvCxnSpPr>
          <p:nvPr/>
        </p:nvCxnSpPr>
        <p:spPr>
          <a:xfrm>
            <a:off x="6042103" y="2868468"/>
            <a:ext cx="2343" cy="125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51D6C9-0824-CF69-CA23-8BBA3E0B1BE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044446" y="3232640"/>
            <a:ext cx="4554" cy="115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8A1EAE0-216D-814F-46D3-BDB4C88CD648}"/>
              </a:ext>
            </a:extLst>
          </p:cNvPr>
          <p:cNvCxnSpPr>
            <a:stCxn id="10" idx="2"/>
            <a:endCxn id="29" idx="0"/>
          </p:cNvCxnSpPr>
          <p:nvPr/>
        </p:nvCxnSpPr>
        <p:spPr>
          <a:xfrm>
            <a:off x="6049000" y="3586206"/>
            <a:ext cx="2989" cy="111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2587157-5E73-9F11-4EB6-BD347CC19F19}"/>
              </a:ext>
            </a:extLst>
          </p:cNvPr>
          <p:cNvCxnSpPr>
            <a:stCxn id="29" idx="2"/>
            <a:endCxn id="25" idx="0"/>
          </p:cNvCxnSpPr>
          <p:nvPr/>
        </p:nvCxnSpPr>
        <p:spPr>
          <a:xfrm flipH="1">
            <a:off x="6050106" y="3935723"/>
            <a:ext cx="1883" cy="105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9E78658-F6C7-C167-7A07-40871E1EB92E}"/>
              </a:ext>
            </a:extLst>
          </p:cNvPr>
          <p:cNvCxnSpPr>
            <a:stCxn id="25" idx="2"/>
            <a:endCxn id="32" idx="0"/>
          </p:cNvCxnSpPr>
          <p:nvPr/>
        </p:nvCxnSpPr>
        <p:spPr>
          <a:xfrm>
            <a:off x="6050106" y="4279297"/>
            <a:ext cx="0" cy="115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5A4B317-1926-4CCA-2244-5635BC979073}"/>
              </a:ext>
            </a:extLst>
          </p:cNvPr>
          <p:cNvCxnSpPr>
            <a:stCxn id="32" idx="2"/>
            <a:endCxn id="13" idx="0"/>
          </p:cNvCxnSpPr>
          <p:nvPr/>
        </p:nvCxnSpPr>
        <p:spPr>
          <a:xfrm>
            <a:off x="6050106" y="4632765"/>
            <a:ext cx="386" cy="122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0E709F8-D5FD-57E1-07E9-0C50268B0AC0}"/>
              </a:ext>
            </a:extLst>
          </p:cNvPr>
          <p:cNvCxnSpPr>
            <a:stCxn id="13" idx="2"/>
            <a:endCxn id="16" idx="0"/>
          </p:cNvCxnSpPr>
          <p:nvPr/>
        </p:nvCxnSpPr>
        <p:spPr>
          <a:xfrm>
            <a:off x="6050492" y="4993202"/>
            <a:ext cx="0" cy="122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EEB759C-AA4A-10F9-8112-0F29D47FB426}"/>
              </a:ext>
            </a:extLst>
          </p:cNvPr>
          <p:cNvCxnSpPr>
            <a:stCxn id="16" idx="2"/>
            <a:endCxn id="27" idx="0"/>
          </p:cNvCxnSpPr>
          <p:nvPr/>
        </p:nvCxnSpPr>
        <p:spPr>
          <a:xfrm flipH="1">
            <a:off x="6050106" y="5353639"/>
            <a:ext cx="386" cy="11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F3EA720-F577-33E1-A681-AB6C24C1D4A0}"/>
              </a:ext>
            </a:extLst>
          </p:cNvPr>
          <p:cNvSpPr/>
          <p:nvPr/>
        </p:nvSpPr>
        <p:spPr>
          <a:xfrm>
            <a:off x="7816469" y="3906355"/>
            <a:ext cx="2123483" cy="5454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Dense(units=4,</a:t>
            </a:r>
          </a:p>
          <a:p>
            <a:pPr algn="ctr"/>
            <a:r>
              <a:rPr lang="en-US" dirty="0" err="1"/>
              <a:t>actv</a:t>
            </a:r>
            <a:r>
              <a:rPr lang="en-US" dirty="0"/>
              <a:t>=</a:t>
            </a:r>
            <a:r>
              <a:rPr lang="en-US" dirty="0" err="1"/>
              <a:t>softmax</a:t>
            </a:r>
            <a:r>
              <a:rPr lang="en-US" dirty="0"/>
              <a:t>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F24BFA0-68D7-010C-0FD5-744EE2CA58C6}"/>
              </a:ext>
            </a:extLst>
          </p:cNvPr>
          <p:cNvSpPr/>
          <p:nvPr/>
        </p:nvSpPr>
        <p:spPr>
          <a:xfrm>
            <a:off x="7748742" y="3140478"/>
            <a:ext cx="2242158" cy="46867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Dropout(rate=0.1)</a:t>
            </a:r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4A3B5F3F-25A4-7B4D-22ED-53987124AD5E}"/>
              </a:ext>
            </a:extLst>
          </p:cNvPr>
          <p:cNvCxnSpPr>
            <a:stCxn id="27" idx="3"/>
            <a:endCxn id="58" idx="1"/>
          </p:cNvCxnSpPr>
          <p:nvPr/>
        </p:nvCxnSpPr>
        <p:spPr>
          <a:xfrm flipV="1">
            <a:off x="7259520" y="2152985"/>
            <a:ext cx="782869" cy="3438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C968250-FBD7-BBC5-A3E5-9D0ED0ABCC12}"/>
              </a:ext>
            </a:extLst>
          </p:cNvPr>
          <p:cNvCxnSpPr>
            <a:stCxn id="56" idx="2"/>
            <a:endCxn id="106" idx="0"/>
          </p:cNvCxnSpPr>
          <p:nvPr/>
        </p:nvCxnSpPr>
        <p:spPr>
          <a:xfrm>
            <a:off x="8867294" y="2852572"/>
            <a:ext cx="2527" cy="287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036679A-0944-CDB7-9BF3-BB0C068C5CC6}"/>
              </a:ext>
            </a:extLst>
          </p:cNvPr>
          <p:cNvCxnSpPr>
            <a:stCxn id="106" idx="2"/>
            <a:endCxn id="91" idx="0"/>
          </p:cNvCxnSpPr>
          <p:nvPr/>
        </p:nvCxnSpPr>
        <p:spPr>
          <a:xfrm>
            <a:off x="8869821" y="3609150"/>
            <a:ext cx="8390" cy="297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FBBBDE26-59E2-40AF-DB54-F36065C7927C}"/>
              </a:ext>
            </a:extLst>
          </p:cNvPr>
          <p:cNvCxnSpPr>
            <a:stCxn id="91" idx="3"/>
            <a:endCxn id="90" idx="1"/>
          </p:cNvCxnSpPr>
          <p:nvPr/>
        </p:nvCxnSpPr>
        <p:spPr>
          <a:xfrm flipV="1">
            <a:off x="9939952" y="4179062"/>
            <a:ext cx="661243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2A5851CF-5D25-4022-E6C5-47645DAD4771}"/>
              </a:ext>
            </a:extLst>
          </p:cNvPr>
          <p:cNvSpPr txBox="1"/>
          <p:nvPr/>
        </p:nvSpPr>
        <p:spPr>
          <a:xfrm>
            <a:off x="4880278" y="6213088"/>
            <a:ext cx="2300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(Frozen VGG16 Weights)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3331CD-226A-EDDE-B892-4DBCD270532D}"/>
              </a:ext>
            </a:extLst>
          </p:cNvPr>
          <p:cNvSpPr txBox="1"/>
          <p:nvPr/>
        </p:nvSpPr>
        <p:spPr>
          <a:xfrm>
            <a:off x="360563" y="5866041"/>
            <a:ext cx="1383712" cy="369332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74000">
                <a:schemeClr val="accent5">
                  <a:lumMod val="20000"/>
                  <a:lumOff val="80000"/>
                </a:schemeClr>
              </a:gs>
              <a:gs pos="8300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dirty="0"/>
              <a:t>Input Data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476F702-1859-DE64-E608-F50E836AD13B}"/>
              </a:ext>
            </a:extLst>
          </p:cNvPr>
          <p:cNvSpPr txBox="1"/>
          <p:nvPr/>
        </p:nvSpPr>
        <p:spPr>
          <a:xfrm>
            <a:off x="8630401" y="2519229"/>
            <a:ext cx="1234033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CE2A0E4-2891-5305-CA2F-6FE5BEB79BFB}"/>
              </a:ext>
            </a:extLst>
          </p:cNvPr>
          <p:cNvSpPr txBox="1"/>
          <p:nvPr/>
        </p:nvSpPr>
        <p:spPr>
          <a:xfrm>
            <a:off x="8802642" y="3195696"/>
            <a:ext cx="1109602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F764F46-ABBB-11C3-DD63-8B484BBC956D}"/>
              </a:ext>
            </a:extLst>
          </p:cNvPr>
          <p:cNvSpPr txBox="1"/>
          <p:nvPr/>
        </p:nvSpPr>
        <p:spPr>
          <a:xfrm>
            <a:off x="10553806" y="869444"/>
            <a:ext cx="1638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Hyperparameter</a:t>
            </a:r>
            <a:br>
              <a:rPr lang="en-US" sz="1400" dirty="0"/>
            </a:br>
            <a:r>
              <a:rPr lang="en-US" sz="1400" dirty="0"/>
              <a:t>        Tuning</a:t>
            </a:r>
          </a:p>
        </p:txBody>
      </p: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60B0B534-E234-2E95-3EDD-4407CDBD64C0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 flipV="1">
            <a:off x="9912244" y="1131054"/>
            <a:ext cx="641562" cy="224930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9055AEC1-9638-965C-E041-F0F95B5EE3B9}"/>
              </a:ext>
            </a:extLst>
          </p:cNvPr>
          <p:cNvCxnSpPr>
            <a:stCxn id="147" idx="3"/>
          </p:cNvCxnSpPr>
          <p:nvPr/>
        </p:nvCxnSpPr>
        <p:spPr>
          <a:xfrm>
            <a:off x="9864434" y="2703895"/>
            <a:ext cx="3685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8EB48DA1-1E34-714C-20E5-78940F8666E5}"/>
              </a:ext>
            </a:extLst>
          </p:cNvPr>
          <p:cNvSpPr txBox="1"/>
          <p:nvPr/>
        </p:nvSpPr>
        <p:spPr>
          <a:xfrm>
            <a:off x="10454779" y="1616311"/>
            <a:ext cx="1552028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Units: (128,512), </a:t>
            </a:r>
          </a:p>
          <a:p>
            <a:r>
              <a:rPr lang="en-US" sz="1400" dirty="0"/>
              <a:t>step=32</a:t>
            </a:r>
          </a:p>
          <a:p>
            <a:endParaRPr lang="en-US" sz="1400" dirty="0"/>
          </a:p>
          <a:p>
            <a:r>
              <a:rPr lang="en-US" sz="1400" dirty="0"/>
              <a:t>Rate: (0.1, 0.5),</a:t>
            </a:r>
          </a:p>
          <a:p>
            <a:r>
              <a:rPr lang="en-US" sz="1400" dirty="0"/>
              <a:t>step=0.2</a:t>
            </a:r>
          </a:p>
        </p:txBody>
      </p:sp>
    </p:spTree>
    <p:extLst>
      <p:ext uri="{BB962C8B-B14F-4D97-AF65-F5344CB8AC3E}">
        <p14:creationId xmlns:p14="http://schemas.microsoft.com/office/powerpoint/2010/main" val="265578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64686-8AFF-0341-F018-9E4A0189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06333"/>
            <a:ext cx="8911687" cy="1280890"/>
          </a:xfrm>
        </p:spPr>
        <p:txBody>
          <a:bodyPr/>
          <a:lstStyle/>
          <a:p>
            <a:r>
              <a:rPr lang="en-US" dirty="0"/>
              <a:t>Preprocessing and Modeling</a:t>
            </a:r>
          </a:p>
        </p:txBody>
      </p:sp>
      <p:pic>
        <p:nvPicPr>
          <p:cNvPr id="5122" name="Picture 2" descr="transfer learning accuracy">
            <a:extLst>
              <a:ext uri="{FF2B5EF4-FFF2-40B4-BE49-F238E27FC236}">
                <a16:creationId xmlns:a16="http://schemas.microsoft.com/office/drawing/2014/main" id="{80AE21B0-CB32-4970-7B24-A9D3565B6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04" y="1282423"/>
            <a:ext cx="52959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ypermodel 1">
            <a:extLst>
              <a:ext uri="{FF2B5EF4-FFF2-40B4-BE49-F238E27FC236}">
                <a16:creationId xmlns:a16="http://schemas.microsoft.com/office/drawing/2014/main" id="{1BFAC63A-9B2B-7C1A-45FA-0375FFCEB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845" y="1293968"/>
            <a:ext cx="52959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9C0CAD-7728-E322-2F88-53FB5CB6B1A4}"/>
              </a:ext>
            </a:extLst>
          </p:cNvPr>
          <p:cNvSpPr txBox="1"/>
          <p:nvPr/>
        </p:nvSpPr>
        <p:spPr>
          <a:xfrm>
            <a:off x="5045103" y="131893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default transfer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C3E5F-FE02-D3B7-53BE-E59CB1F55B5C}"/>
              </a:ext>
            </a:extLst>
          </p:cNvPr>
          <p:cNvSpPr txBox="1"/>
          <p:nvPr/>
        </p:nvSpPr>
        <p:spPr>
          <a:xfrm>
            <a:off x="1256694" y="5505738"/>
            <a:ext cx="4446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Accuracy starts in the low 90s and begins overfitting immediately even with randomly initialized weights in the densely connected layers. (units =256, dropout=0.1)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1570F-A113-C3D3-0DEC-75362170E8BB}"/>
              </a:ext>
            </a:extLst>
          </p:cNvPr>
          <p:cNvSpPr txBox="1"/>
          <p:nvPr/>
        </p:nvSpPr>
        <p:spPr>
          <a:xfrm>
            <a:off x="6895494" y="5564032"/>
            <a:ext cx="4446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Our best performing hypermodel reaches an accuracy of ~95% at epoch 16 before beginning to overfit. </a:t>
            </a:r>
          </a:p>
          <a:p>
            <a:r>
              <a:rPr lang="en-US" sz="1200" dirty="0"/>
              <a:t>(units =128, dropout=0.5)</a:t>
            </a:r>
          </a:p>
        </p:txBody>
      </p:sp>
    </p:spTree>
    <p:extLst>
      <p:ext uri="{BB962C8B-B14F-4D97-AF65-F5344CB8AC3E}">
        <p14:creationId xmlns:p14="http://schemas.microsoft.com/office/powerpoint/2010/main" val="2967781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3BD6-21FA-5007-84B0-4BA37AFF9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081" y="358453"/>
            <a:ext cx="4755831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 Selection on </a:t>
            </a:r>
            <a:br>
              <a:rPr lang="en-US" dirty="0"/>
            </a:br>
            <a:r>
              <a:rPr lang="en-US" dirty="0"/>
              <a:t>Test Data</a:t>
            </a:r>
            <a:br>
              <a:rPr lang="en-US" dirty="0"/>
            </a:br>
            <a:r>
              <a:rPr lang="en-US" sz="2000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D7FF5-9D3F-9C5D-99BD-95046DF24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52" y="1639343"/>
            <a:ext cx="5537488" cy="3048083"/>
          </a:xfrm>
          <a:prstGeom prst="rect">
            <a:avLst/>
          </a:prstGeom>
        </p:spPr>
      </p:pic>
      <p:pic>
        <p:nvPicPr>
          <p:cNvPr id="6146" name="Picture 2" descr="hypermodel 1 cm">
            <a:extLst>
              <a:ext uri="{FF2B5EF4-FFF2-40B4-BE49-F238E27FC236}">
                <a16:creationId xmlns:a16="http://schemas.microsoft.com/office/drawing/2014/main" id="{8428A9AF-BFA5-074D-C094-45840F789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487" y="358453"/>
            <a:ext cx="3856239" cy="304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ypermodel 2 cm">
            <a:extLst>
              <a:ext uri="{FF2B5EF4-FFF2-40B4-BE49-F238E27FC236}">
                <a16:creationId xmlns:a16="http://schemas.microsoft.com/office/drawing/2014/main" id="{6A808517-159E-35B9-5A41-621FDC7ED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486" y="3718637"/>
            <a:ext cx="3856240" cy="304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BCE486-CCAE-5434-8B42-5543F6A933F5}"/>
              </a:ext>
            </a:extLst>
          </p:cNvPr>
          <p:cNvSpPr txBox="1"/>
          <p:nvPr/>
        </p:nvSpPr>
        <p:spPr>
          <a:xfrm>
            <a:off x="1493241" y="4815281"/>
            <a:ext cx="49746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Slight improvements with zero-pad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Hyperparameter tuned transfer models show large improvements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2 </a:t>
            </a:r>
            <a:r>
              <a:rPr lang="en-US" dirty="0" err="1"/>
              <a:t>hypermodels</a:t>
            </a:r>
            <a:r>
              <a:rPr lang="en-US" dirty="0"/>
              <a:t> only have misclassifications between disease classes</a:t>
            </a:r>
          </a:p>
        </p:txBody>
      </p:sp>
    </p:spTree>
    <p:extLst>
      <p:ext uri="{BB962C8B-B14F-4D97-AF65-F5344CB8AC3E}">
        <p14:creationId xmlns:p14="http://schemas.microsoft.com/office/powerpoint/2010/main" val="4046348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B228-CC77-F9C9-57E4-3FEFE8D6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081" y="664871"/>
            <a:ext cx="8911687" cy="128089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47413-EBD6-47AE-F654-B33CAF766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807" y="1735475"/>
            <a:ext cx="3459250" cy="37776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Zero-pad data takes longer to overfit but performs better than original data</a:t>
            </a:r>
          </a:p>
          <a:p>
            <a:r>
              <a:rPr lang="en-US" dirty="0"/>
              <a:t>Transfer learning reaches high accuracy and overfits very quickly</a:t>
            </a:r>
          </a:p>
          <a:p>
            <a:r>
              <a:rPr lang="en-US" dirty="0"/>
              <a:t>Hyperparameter tuning is essential for model performance</a:t>
            </a:r>
          </a:p>
          <a:p>
            <a:r>
              <a:rPr lang="en-US" dirty="0"/>
              <a:t>If our classification task was a binary diseased or healthy leaf, our models would have 100% accuracy (as well as precision recall etc.)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EEED4-F8E6-BF90-F695-A95580293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331" y="1305316"/>
            <a:ext cx="6761300" cy="39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52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07F9E-0D77-2E30-7F44-1CD35F61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A0E1E7-EEB1-C5A3-FF34-E3BD7FDBF6CF}"/>
              </a:ext>
            </a:extLst>
          </p:cNvPr>
          <p:cNvSpPr txBox="1">
            <a:spLocks/>
          </p:cNvSpPr>
          <p:nvPr/>
        </p:nvSpPr>
        <p:spPr>
          <a:xfrm>
            <a:off x="4086165" y="61832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Ideas for Future Research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D891B-EF1C-16F4-14DC-E779B09D53BE}"/>
              </a:ext>
            </a:extLst>
          </p:cNvPr>
          <p:cNvSpPr txBox="1"/>
          <p:nvPr/>
        </p:nvSpPr>
        <p:spPr>
          <a:xfrm>
            <a:off x="2105637" y="1720334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Streamline Corn Leaf Imaging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70E70544-7308-E428-9F23-E88C559ED92E}"/>
              </a:ext>
            </a:extLst>
          </p:cNvPr>
          <p:cNvSpPr/>
          <p:nvPr/>
        </p:nvSpPr>
        <p:spPr>
          <a:xfrm>
            <a:off x="2180646" y="2115363"/>
            <a:ext cx="4588779" cy="62783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• Satellite imagery or drones</a:t>
            </a:r>
          </a:p>
          <a:p>
            <a:r>
              <a:rPr lang="en-US" dirty="0">
                <a:solidFill>
                  <a:schemeClr val="tx1"/>
                </a:solidFill>
              </a:rPr>
              <a:t>• Image segmentation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15DABEA0-9ADA-47CA-06E0-DE3CCA1D2193}"/>
              </a:ext>
            </a:extLst>
          </p:cNvPr>
          <p:cNvSpPr/>
          <p:nvPr/>
        </p:nvSpPr>
        <p:spPr>
          <a:xfrm>
            <a:off x="2180645" y="3308805"/>
            <a:ext cx="4588779" cy="98719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• Residual connections</a:t>
            </a:r>
          </a:p>
          <a:p>
            <a:r>
              <a:rPr lang="en-US" dirty="0">
                <a:solidFill>
                  <a:schemeClr val="tx1"/>
                </a:solidFill>
              </a:rPr>
              <a:t>• Batch normalization</a:t>
            </a:r>
          </a:p>
          <a:p>
            <a:r>
              <a:rPr lang="en-US" dirty="0">
                <a:solidFill>
                  <a:schemeClr val="tx1"/>
                </a:solidFill>
              </a:rPr>
              <a:t>• Transfer learning from other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2DB80-9892-8998-D0CB-DC91B6D8BABD}"/>
              </a:ext>
            </a:extLst>
          </p:cNvPr>
          <p:cNvSpPr txBox="1"/>
          <p:nvPr/>
        </p:nvSpPr>
        <p:spPr>
          <a:xfrm>
            <a:off x="2105635" y="2939472"/>
            <a:ext cx="389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Change CNN Model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27E4A-0767-88FF-0EE8-2C5A1B2D16FA}"/>
              </a:ext>
            </a:extLst>
          </p:cNvPr>
          <p:cNvSpPr txBox="1"/>
          <p:nvPr/>
        </p:nvSpPr>
        <p:spPr>
          <a:xfrm>
            <a:off x="2053537" y="4492275"/>
            <a:ext cx="484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Search A Broader Hyperparameter Space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BEC2D102-7196-7862-08F6-588F381BD763}"/>
              </a:ext>
            </a:extLst>
          </p:cNvPr>
          <p:cNvSpPr/>
          <p:nvPr/>
        </p:nvSpPr>
        <p:spPr>
          <a:xfrm>
            <a:off x="2180644" y="4861607"/>
            <a:ext cx="4588779" cy="1372283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• Number of densely connected layers</a:t>
            </a:r>
          </a:p>
          <a:p>
            <a:r>
              <a:rPr lang="en-US" dirty="0">
                <a:solidFill>
                  <a:schemeClr val="tx1"/>
                </a:solidFill>
              </a:rPr>
              <a:t>• Number of units per layer</a:t>
            </a:r>
          </a:p>
          <a:p>
            <a:r>
              <a:rPr lang="en-US" dirty="0">
                <a:solidFill>
                  <a:schemeClr val="tx1"/>
                </a:solidFill>
              </a:rPr>
              <a:t>• Optimizers such as ‘</a:t>
            </a:r>
            <a:r>
              <a:rPr lang="en-US" dirty="0" err="1">
                <a:solidFill>
                  <a:schemeClr val="tx1"/>
                </a:solidFill>
              </a:rPr>
              <a:t>adam</a:t>
            </a:r>
            <a:r>
              <a:rPr lang="en-US" dirty="0">
                <a:solidFill>
                  <a:schemeClr val="tx1"/>
                </a:solidFill>
              </a:rPr>
              <a:t>’ or ‘</a:t>
            </a:r>
            <a:r>
              <a:rPr lang="en-US" dirty="0" err="1">
                <a:solidFill>
                  <a:schemeClr val="tx1"/>
                </a:solidFill>
              </a:rPr>
              <a:t>sgd</a:t>
            </a:r>
            <a:r>
              <a:rPr lang="en-US" dirty="0">
                <a:solidFill>
                  <a:schemeClr val="tx1"/>
                </a:solidFill>
              </a:rPr>
              <a:t>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98935A-8498-870B-12AA-7AB054E4D02E}"/>
              </a:ext>
            </a:extLst>
          </p:cNvPr>
          <p:cNvSpPr txBox="1"/>
          <p:nvPr/>
        </p:nvSpPr>
        <p:spPr>
          <a:xfrm>
            <a:off x="7176344" y="1704147"/>
            <a:ext cx="484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Acquire Better and More Training Data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7FB3A35C-E705-89FE-DF57-C7496391C402}"/>
              </a:ext>
            </a:extLst>
          </p:cNvPr>
          <p:cNvSpPr/>
          <p:nvPr/>
        </p:nvSpPr>
        <p:spPr>
          <a:xfrm>
            <a:off x="7274779" y="2089666"/>
            <a:ext cx="4588779" cy="2482333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•More Gray Leaf Spot class instances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to balance dataset</a:t>
            </a:r>
          </a:p>
          <a:p>
            <a:r>
              <a:rPr lang="en-US" dirty="0">
                <a:solidFill>
                  <a:schemeClr val="tx1"/>
                </a:solidFill>
              </a:rPr>
              <a:t>• Make sure images are labeled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correctly</a:t>
            </a:r>
          </a:p>
          <a:p>
            <a:r>
              <a:rPr lang="en-US" dirty="0">
                <a:solidFill>
                  <a:schemeClr val="tx1"/>
                </a:solidFill>
              </a:rPr>
              <a:t>• Foreground and background</a:t>
            </a:r>
          </a:p>
          <a:p>
            <a:r>
              <a:rPr lang="en-US" dirty="0">
                <a:solidFill>
                  <a:schemeClr val="tx1"/>
                </a:solidFill>
              </a:rPr>
              <a:t>   segmentation</a:t>
            </a:r>
          </a:p>
          <a:p>
            <a:r>
              <a:rPr lang="en-US" dirty="0">
                <a:solidFill>
                  <a:schemeClr val="tx1"/>
                </a:solidFill>
              </a:rPr>
              <a:t>• Avoid or work around corn leaf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occlusion in images </a:t>
            </a:r>
          </a:p>
        </p:txBody>
      </p:sp>
    </p:spTree>
    <p:extLst>
      <p:ext uri="{BB962C8B-B14F-4D97-AF65-F5344CB8AC3E}">
        <p14:creationId xmlns:p14="http://schemas.microsoft.com/office/powerpoint/2010/main" val="391384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16ADBF-1C68-C05D-8F98-5E7AE5D7F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A333DE-E9E8-EDF1-83F6-2F33030DB30D}"/>
              </a:ext>
            </a:extLst>
          </p:cNvPr>
          <p:cNvSpPr txBox="1"/>
          <p:nvPr/>
        </p:nvSpPr>
        <p:spPr>
          <a:xfrm>
            <a:off x="4748169" y="1132514"/>
            <a:ext cx="2358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0614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DA89D07-0B07-AF59-E0CE-2C606978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27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F7B544-D59A-F6EA-AA0F-9515F70B4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797" y="368529"/>
            <a:ext cx="5681159" cy="1086152"/>
          </a:xfrm>
        </p:spPr>
        <p:txBody>
          <a:bodyPr/>
          <a:lstStyle/>
          <a:p>
            <a:r>
              <a:rPr lang="en-US" b="1" dirty="0">
                <a:ln w="952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The Problem: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6D3B24-BA1C-6F03-07AE-02F27571F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6797" y="1454681"/>
            <a:ext cx="8915400" cy="3777622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2000" b="1" cap="none" dirty="0">
                <a:ln w="952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Corn leaf diseases are diverse and prevalent causing millions in losses each year</a:t>
            </a:r>
          </a:p>
          <a:p>
            <a:pPr>
              <a:buClrTx/>
            </a:pPr>
            <a:r>
              <a:rPr lang="en-US" sz="2000" b="1" cap="none" dirty="0">
                <a:ln w="952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Current way of identifying corn leaf disease is through slow laboratory testing</a:t>
            </a:r>
          </a:p>
          <a:p>
            <a:pPr>
              <a:buClrTx/>
            </a:pPr>
            <a:r>
              <a:rPr lang="en-US" sz="2000" b="1" cap="none" dirty="0">
                <a:ln w="952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Human identification can be prone to errors</a:t>
            </a:r>
          </a:p>
          <a:p>
            <a:pPr marL="0" indent="0">
              <a:buClrTx/>
              <a:buNone/>
            </a:pPr>
            <a:r>
              <a:rPr lang="en-US" sz="2000" b="1" cap="none" dirty="0">
                <a:ln w="952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	</a:t>
            </a:r>
          </a:p>
          <a:p>
            <a:pPr marL="0" indent="0">
              <a:buClrTx/>
              <a:buNone/>
            </a:pPr>
            <a:r>
              <a:rPr lang="en-US" sz="2000" b="1" cap="none" dirty="0">
                <a:ln w="952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</a:rPr>
              <a:t>	Can we develop a machine learning algorithm that can predict corn leaf disease?</a:t>
            </a:r>
          </a:p>
        </p:txBody>
      </p:sp>
    </p:spTree>
    <p:extLst>
      <p:ext uri="{BB962C8B-B14F-4D97-AF65-F5344CB8AC3E}">
        <p14:creationId xmlns:p14="http://schemas.microsoft.com/office/powerpoint/2010/main" val="425398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B40DD2-3ED9-E447-D7EB-886D26A02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484" y="361495"/>
            <a:ext cx="7636516" cy="58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27103F-4CD7-D063-9171-2A726D375125}"/>
              </a:ext>
            </a:extLst>
          </p:cNvPr>
          <p:cNvSpPr txBox="1"/>
          <p:nvPr/>
        </p:nvSpPr>
        <p:spPr>
          <a:xfrm>
            <a:off x="562097" y="1438153"/>
            <a:ext cx="368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Would Find This Analysis Useful?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496084-29D5-6B45-912F-60F7FD5A2125}"/>
              </a:ext>
            </a:extLst>
          </p:cNvPr>
          <p:cNvSpPr txBox="1"/>
          <p:nvPr/>
        </p:nvSpPr>
        <p:spPr>
          <a:xfrm>
            <a:off x="456836" y="1833228"/>
            <a:ext cx="41520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Farmers</a:t>
            </a:r>
          </a:p>
          <a:p>
            <a:endParaRPr lang="en-US" dirty="0"/>
          </a:p>
          <a:p>
            <a:r>
              <a:rPr lang="en-US" dirty="0"/>
              <a:t>• Food and Beverage Corporations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• Energy Industry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8C05DBF-6084-F666-E261-982028392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8" y="3999151"/>
            <a:ext cx="1380819" cy="487348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C5DECFC-34A2-27D7-BF3E-232C4845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493" y="5529242"/>
            <a:ext cx="1638597" cy="454401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ational Corn Growers Association">
            <a:extLst>
              <a:ext uri="{FF2B5EF4-FFF2-40B4-BE49-F238E27FC236}">
                <a16:creationId xmlns:a16="http://schemas.microsoft.com/office/drawing/2014/main" id="{D23DB156-ABFD-9C41-2291-606A295A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4" y="4907318"/>
            <a:ext cx="1905000" cy="1076325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xxon &amp; Mobil Stations - Home | Facebook">
            <a:extLst>
              <a:ext uri="{FF2B5EF4-FFF2-40B4-BE49-F238E27FC236}">
                <a16:creationId xmlns:a16="http://schemas.microsoft.com/office/drawing/2014/main" id="{BA8C8C17-2228-83CB-1ECD-E1DD0B1E4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783" y="3547445"/>
            <a:ext cx="1490575" cy="149057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11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14E72-81EE-C0F3-185B-F80DEB271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8518" y="1647038"/>
            <a:ext cx="4197482" cy="37776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• 4188 RGB JPEG images of various dimensions</a:t>
            </a:r>
          </a:p>
          <a:p>
            <a:pPr marL="0" indent="0">
              <a:buNone/>
            </a:pPr>
            <a:r>
              <a:rPr lang="en-US" dirty="0"/>
              <a:t>• Source: </a:t>
            </a:r>
            <a:r>
              <a:rPr lang="en-US" dirty="0" err="1"/>
              <a:t>PlantDoc</a:t>
            </a:r>
            <a:r>
              <a:rPr lang="en-US" dirty="0"/>
              <a:t> and </a:t>
            </a:r>
            <a:r>
              <a:rPr lang="en-US" dirty="0" err="1"/>
              <a:t>PlantVillage</a:t>
            </a:r>
            <a:r>
              <a:rPr lang="en-US" dirty="0"/>
              <a:t> datasets</a:t>
            </a:r>
          </a:p>
          <a:p>
            <a:pPr marL="0" indent="0">
              <a:buNone/>
            </a:pPr>
            <a:r>
              <a:rPr lang="en-US" dirty="0"/>
              <a:t>• 4 classes: Blight, Common Rust, Gray Leaf Spot, and Healthy with 1146,1306, 574, and 1162 instances respectively</a:t>
            </a:r>
          </a:p>
          <a:p>
            <a:pPr marL="0" indent="0">
              <a:buNone/>
            </a:pPr>
            <a:r>
              <a:rPr lang="en-US" dirty="0"/>
              <a:t>• The images have varying backgrounds, lightning, and can part of a leaf or contain multiple plants. Some images are partially occluded.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7FEA76-E531-5685-B001-767E51FDA2E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Corn Leaf Dataset</a:t>
            </a:r>
          </a:p>
        </p:txBody>
      </p:sp>
      <p:pic>
        <p:nvPicPr>
          <p:cNvPr id="3074" name="Picture 2" descr="Raw Blight Examples">
            <a:extLst>
              <a:ext uri="{FF2B5EF4-FFF2-40B4-BE49-F238E27FC236}">
                <a16:creationId xmlns:a16="http://schemas.microsoft.com/office/drawing/2014/main" id="{309E6376-A0FE-4E75-54E6-FC8B3023E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7" y="1416955"/>
            <a:ext cx="524827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006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B1913-0CA6-3BD3-FF58-86BFC05F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 Wrangling and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A22DA-A2C0-374E-A3F8-7CDC5675D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240" y="1668016"/>
            <a:ext cx="4362275" cy="3995938"/>
          </a:xfrm>
        </p:spPr>
        <p:txBody>
          <a:bodyPr/>
          <a:lstStyle/>
          <a:p>
            <a:r>
              <a:rPr lang="en-US" dirty="0"/>
              <a:t>CNNs require input images be the same</a:t>
            </a:r>
          </a:p>
          <a:p>
            <a:r>
              <a:rPr lang="en-US" dirty="0"/>
              <a:t>92% of our data has dimensions of 256 x 256</a:t>
            </a:r>
          </a:p>
          <a:p>
            <a:r>
              <a:rPr lang="en-US" dirty="0"/>
              <a:t>The other 8% fall on this scatter plot. </a:t>
            </a:r>
          </a:p>
          <a:p>
            <a:r>
              <a:rPr lang="en-US" dirty="0"/>
              <a:t>There are several options to resize this data:</a:t>
            </a:r>
          </a:p>
          <a:p>
            <a:pPr marL="457200" lvl="1" indent="0">
              <a:buNone/>
            </a:pPr>
            <a:r>
              <a:rPr lang="en-US" dirty="0"/>
              <a:t>• Cropping</a:t>
            </a:r>
          </a:p>
          <a:p>
            <a:pPr marL="457200" lvl="1" indent="0">
              <a:buNone/>
            </a:pPr>
            <a:r>
              <a:rPr lang="en-US" dirty="0"/>
              <a:t>• Stretching</a:t>
            </a:r>
          </a:p>
          <a:p>
            <a:pPr marL="457200" lvl="1" indent="0">
              <a:buNone/>
            </a:pPr>
            <a:r>
              <a:rPr lang="en-US" dirty="0"/>
              <a:t>• Zero-padding</a:t>
            </a:r>
          </a:p>
        </p:txBody>
      </p:sp>
      <p:pic>
        <p:nvPicPr>
          <p:cNvPr id="1026" name="Picture 2" descr="non square scatter">
            <a:extLst>
              <a:ext uri="{FF2B5EF4-FFF2-40B4-BE49-F238E27FC236}">
                <a16:creationId xmlns:a16="http://schemas.microsoft.com/office/drawing/2014/main" id="{D56B08F4-7949-62FC-61D8-7D88F9C7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86" y="1541551"/>
            <a:ext cx="5416139" cy="424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705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F616-9FA7-A18E-D799-72ED60DB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and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61E31-F39B-B84C-A903-849A8AB19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303" y="1905000"/>
            <a:ext cx="4957893" cy="4006222"/>
          </a:xfrm>
        </p:spPr>
        <p:txBody>
          <a:bodyPr/>
          <a:lstStyle/>
          <a:p>
            <a:r>
              <a:rPr lang="en-US" dirty="0"/>
              <a:t>Cropping</a:t>
            </a:r>
          </a:p>
          <a:p>
            <a:pPr marL="457200" lvl="1" indent="0">
              <a:buNone/>
            </a:pPr>
            <a:r>
              <a:rPr lang="en-US" dirty="0"/>
              <a:t>• Lost pixels</a:t>
            </a:r>
          </a:p>
          <a:p>
            <a:pPr marL="457200" lvl="1" indent="0">
              <a:buNone/>
            </a:pPr>
            <a:r>
              <a:rPr lang="en-US" dirty="0"/>
              <a:t>• Wide variety of image dimensions</a:t>
            </a:r>
          </a:p>
          <a:p>
            <a:r>
              <a:rPr lang="en-US" dirty="0"/>
              <a:t>Stretching</a:t>
            </a:r>
          </a:p>
          <a:p>
            <a:pPr marL="457200" lvl="1" indent="0">
              <a:buNone/>
            </a:pPr>
            <a:r>
              <a:rPr lang="en-US" dirty="0"/>
              <a:t>• Feature distortion due to changed aspect </a:t>
            </a:r>
            <a:br>
              <a:rPr lang="en-US" dirty="0"/>
            </a:br>
            <a:r>
              <a:rPr lang="en-US" dirty="0"/>
              <a:t>   ratio</a:t>
            </a:r>
          </a:p>
          <a:p>
            <a:pPr marL="457200" lvl="1" indent="0">
              <a:buNone/>
            </a:pPr>
            <a:r>
              <a:rPr lang="en-US" dirty="0"/>
              <a:t>• Granularity loss</a:t>
            </a:r>
          </a:p>
          <a:p>
            <a:r>
              <a:rPr lang="en-US" dirty="0"/>
              <a:t>Zero-Padding</a:t>
            </a:r>
          </a:p>
          <a:p>
            <a:pPr marL="457200" lvl="1" indent="0">
              <a:buNone/>
            </a:pPr>
            <a:r>
              <a:rPr lang="en-US" dirty="0"/>
              <a:t>• Maintains aspect ratio </a:t>
            </a:r>
          </a:p>
          <a:p>
            <a:pPr marL="457200" lvl="1" indent="0">
              <a:buNone/>
            </a:pPr>
            <a:r>
              <a:rPr lang="en-US" dirty="0"/>
              <a:t>• Pad with ‘zero’ pixels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8778CF-FB30-02E1-9E63-AEEBD877F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400" y="1443213"/>
            <a:ext cx="470535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19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B14C6-D462-16F5-D5E7-25F786BF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and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6F113-AF26-1221-3256-68487BC91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6031" y="2016154"/>
            <a:ext cx="4415595" cy="3777622"/>
          </a:xfrm>
        </p:spPr>
        <p:txBody>
          <a:bodyPr/>
          <a:lstStyle/>
          <a:p>
            <a:r>
              <a:rPr lang="en-US" dirty="0"/>
              <a:t>Data Augmentation</a:t>
            </a:r>
          </a:p>
          <a:p>
            <a:pPr marL="457200" lvl="1" indent="0">
              <a:buNone/>
            </a:pPr>
            <a:r>
              <a:rPr lang="en-US" dirty="0"/>
              <a:t>• Random horizontal flip</a:t>
            </a:r>
          </a:p>
          <a:p>
            <a:pPr marL="457200" lvl="1" indent="0">
              <a:buNone/>
            </a:pPr>
            <a:r>
              <a:rPr lang="en-US" dirty="0"/>
              <a:t>• Image rotation +/- 10%</a:t>
            </a:r>
          </a:p>
          <a:p>
            <a:pPr marL="457200" lvl="1" indent="0">
              <a:buNone/>
            </a:pPr>
            <a:r>
              <a:rPr lang="en-US" dirty="0"/>
              <a:t>• Zoom in or out +/- 20%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Data Augmentation provides a way of generating more data for the model to train on to reduce overfitting. One image can generate many other slightly different images of the same class.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150CA7-3085-2BBD-F92E-EC882847B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833" y="1484042"/>
            <a:ext cx="4859779" cy="484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108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7DC6-B952-8E26-5860-C6340B302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2155" y="14076"/>
            <a:ext cx="8911687" cy="1280890"/>
          </a:xfrm>
        </p:spPr>
        <p:txBody>
          <a:bodyPr/>
          <a:lstStyle/>
          <a:p>
            <a:r>
              <a:rPr lang="en-US" dirty="0"/>
              <a:t>Preprocessing and Modeling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82215C-91AD-B0C4-A135-492E8F3769EE}"/>
              </a:ext>
            </a:extLst>
          </p:cNvPr>
          <p:cNvSpPr/>
          <p:nvPr/>
        </p:nvSpPr>
        <p:spPr>
          <a:xfrm>
            <a:off x="1261287" y="3401046"/>
            <a:ext cx="1082180" cy="3439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4FFB59-66AF-A2F5-2400-520B12AFB20C}"/>
              </a:ext>
            </a:extLst>
          </p:cNvPr>
          <p:cNvSpPr/>
          <p:nvPr/>
        </p:nvSpPr>
        <p:spPr>
          <a:xfrm>
            <a:off x="3114768" y="2730117"/>
            <a:ext cx="2020348" cy="56739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Augmentation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75937C-0549-86BB-F181-2B87009AA700}"/>
              </a:ext>
            </a:extLst>
          </p:cNvPr>
          <p:cNvSpPr/>
          <p:nvPr/>
        </p:nvSpPr>
        <p:spPr>
          <a:xfrm>
            <a:off x="3202155" y="4005345"/>
            <a:ext cx="1845578" cy="273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Pixel Rescaling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9F0DEF-C971-E66C-2C82-3ED116945CF1}"/>
              </a:ext>
            </a:extLst>
          </p:cNvPr>
          <p:cNvSpPr/>
          <p:nvPr/>
        </p:nvSpPr>
        <p:spPr>
          <a:xfrm>
            <a:off x="5344186" y="1371641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Conv2D(f=32,actv=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4D5108-ACB0-9A0E-82A3-FB5184CB0471}"/>
              </a:ext>
            </a:extLst>
          </p:cNvPr>
          <p:cNvSpPr txBox="1"/>
          <p:nvPr/>
        </p:nvSpPr>
        <p:spPr>
          <a:xfrm>
            <a:off x="5921778" y="609158"/>
            <a:ext cx="152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CNN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BE2F41-0D31-49A3-E060-36385259D4F8}"/>
              </a:ext>
            </a:extLst>
          </p:cNvPr>
          <p:cNvSpPr/>
          <p:nvPr/>
        </p:nvSpPr>
        <p:spPr>
          <a:xfrm>
            <a:off x="5636403" y="4514097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33BEC5-D3D6-2B7E-73DD-591899F63397}"/>
              </a:ext>
            </a:extLst>
          </p:cNvPr>
          <p:cNvSpPr/>
          <p:nvPr/>
        </p:nvSpPr>
        <p:spPr>
          <a:xfrm>
            <a:off x="5628414" y="3579347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4C7E23-7921-0EF6-933E-4FA697505D0F}"/>
              </a:ext>
            </a:extLst>
          </p:cNvPr>
          <p:cNvSpPr/>
          <p:nvPr/>
        </p:nvSpPr>
        <p:spPr>
          <a:xfrm>
            <a:off x="5628414" y="2709222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20B465-3F8E-ADD7-6328-91167147FEB8}"/>
              </a:ext>
            </a:extLst>
          </p:cNvPr>
          <p:cNvSpPr/>
          <p:nvPr/>
        </p:nvSpPr>
        <p:spPr>
          <a:xfrm>
            <a:off x="5628414" y="1806037"/>
            <a:ext cx="2418828" cy="2383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Pooling(size=2)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E33ABC-0B9D-DB4A-74F8-00140E10E581}"/>
              </a:ext>
            </a:extLst>
          </p:cNvPr>
          <p:cNvSpPr/>
          <p:nvPr/>
        </p:nvSpPr>
        <p:spPr>
          <a:xfrm>
            <a:off x="5350653" y="4040610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Conv2D(f=256,actv=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A07DCA-646F-4576-45D6-8E0FDAD020C9}"/>
              </a:ext>
            </a:extLst>
          </p:cNvPr>
          <p:cNvSpPr/>
          <p:nvPr/>
        </p:nvSpPr>
        <p:spPr>
          <a:xfrm>
            <a:off x="5344186" y="3151056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Conv2D(f=128,actv=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BA6448-0AEA-3DDD-EEAF-B8677F0D00FE}"/>
              </a:ext>
            </a:extLst>
          </p:cNvPr>
          <p:cNvSpPr/>
          <p:nvPr/>
        </p:nvSpPr>
        <p:spPr>
          <a:xfrm>
            <a:off x="5344186" y="2251039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Conv2D(f=64,actv=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211BE1-72ED-17BF-13FC-DB21569C28C3}"/>
              </a:ext>
            </a:extLst>
          </p:cNvPr>
          <p:cNvSpPr/>
          <p:nvPr/>
        </p:nvSpPr>
        <p:spPr>
          <a:xfrm>
            <a:off x="5359042" y="4967488"/>
            <a:ext cx="2986484" cy="2383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Conv2D(f=256,actv=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4253C3-9C7D-760A-B56F-23ED5B74A13C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4124942" y="3297507"/>
            <a:ext cx="2" cy="707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7BAD379-F52E-363A-328C-62ED59AD4557}"/>
              </a:ext>
            </a:extLst>
          </p:cNvPr>
          <p:cNvSpPr/>
          <p:nvPr/>
        </p:nvSpPr>
        <p:spPr>
          <a:xfrm>
            <a:off x="544510" y="1786975"/>
            <a:ext cx="2347954" cy="102549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Model 1</a:t>
            </a:r>
          </a:p>
          <a:p>
            <a:pPr algn="ctr"/>
            <a:r>
              <a:rPr lang="en-US" dirty="0"/>
              <a:t>Original Data</a:t>
            </a:r>
          </a:p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6809FE6-9AA0-790C-0443-D0BABF1EB833}"/>
              </a:ext>
            </a:extLst>
          </p:cNvPr>
          <p:cNvSpPr/>
          <p:nvPr/>
        </p:nvSpPr>
        <p:spPr>
          <a:xfrm>
            <a:off x="292751" y="4226784"/>
            <a:ext cx="2599802" cy="102549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Model 2</a:t>
            </a:r>
          </a:p>
          <a:p>
            <a:pPr algn="ctr"/>
            <a:r>
              <a:rPr lang="en-US" dirty="0"/>
              <a:t>Zero-Pad Data</a:t>
            </a:r>
          </a:p>
          <a:p>
            <a:pPr algn="ctr"/>
            <a:endParaRPr lang="en-US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5AB4CCC-AFF9-0FC0-219B-D1038C87DC19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2343467" y="3013812"/>
            <a:ext cx="771301" cy="5592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5202DE-5D22-D852-487A-E3374A586480}"/>
              </a:ext>
            </a:extLst>
          </p:cNvPr>
          <p:cNvSpPr txBox="1"/>
          <p:nvPr/>
        </p:nvSpPr>
        <p:spPr>
          <a:xfrm>
            <a:off x="2905530" y="5863891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Preprocessing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9EFE90-CFB5-2682-45ED-F0CE34B1D5B9}"/>
              </a:ext>
            </a:extLst>
          </p:cNvPr>
          <p:cNvSpPr txBox="1"/>
          <p:nvPr/>
        </p:nvSpPr>
        <p:spPr>
          <a:xfrm>
            <a:off x="5457593" y="5859403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Layers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56E2973-07CF-36D6-807D-A44221829CAB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5047733" y="1490796"/>
            <a:ext cx="296453" cy="26510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2157439D-DA43-737F-0E8E-8F226176A0D8}"/>
              </a:ext>
            </a:extLst>
          </p:cNvPr>
          <p:cNvSpPr/>
          <p:nvPr/>
        </p:nvSpPr>
        <p:spPr>
          <a:xfrm>
            <a:off x="8621365" y="3501714"/>
            <a:ext cx="1809014" cy="5972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Dense(units=4,actv=</a:t>
            </a:r>
            <a:r>
              <a:rPr lang="en-US" dirty="0" err="1"/>
              <a:t>softmax</a:t>
            </a:r>
            <a:r>
              <a:rPr lang="en-US" dirty="0"/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944564-EA92-6BDD-6D30-07425EA96948}"/>
              </a:ext>
            </a:extLst>
          </p:cNvPr>
          <p:cNvSpPr txBox="1"/>
          <p:nvPr/>
        </p:nvSpPr>
        <p:spPr>
          <a:xfrm>
            <a:off x="8566931" y="5860729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Layers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758CFAC-57DD-F78B-4A92-603823100B00}"/>
              </a:ext>
            </a:extLst>
          </p:cNvPr>
          <p:cNvSpPr/>
          <p:nvPr/>
        </p:nvSpPr>
        <p:spPr>
          <a:xfrm>
            <a:off x="8700966" y="2830785"/>
            <a:ext cx="1649811" cy="23831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35D5ABE-B09D-9235-631B-190D9F1614C4}"/>
              </a:ext>
            </a:extLst>
          </p:cNvPr>
          <p:cNvSpPr/>
          <p:nvPr/>
        </p:nvSpPr>
        <p:spPr>
          <a:xfrm>
            <a:off x="3007401" y="1059215"/>
            <a:ext cx="7587895" cy="456357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2DBE25E-FEDF-6D78-3483-35797908B7F7}"/>
              </a:ext>
            </a:extLst>
          </p:cNvPr>
          <p:cNvCxnSpPr>
            <a:cxnSpLocks/>
            <a:stCxn id="95" idx="3"/>
            <a:endCxn id="48" idx="1"/>
          </p:cNvCxnSpPr>
          <p:nvPr/>
        </p:nvCxnSpPr>
        <p:spPr>
          <a:xfrm>
            <a:off x="2319381" y="6047617"/>
            <a:ext cx="586149" cy="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F85F5F9-4A69-A2D2-B327-8A33C55162A0}"/>
              </a:ext>
            </a:extLst>
          </p:cNvPr>
          <p:cNvCxnSpPr>
            <a:stCxn id="48" idx="3"/>
            <a:endCxn id="49" idx="1"/>
          </p:cNvCxnSpPr>
          <p:nvPr/>
        </p:nvCxnSpPr>
        <p:spPr>
          <a:xfrm flipV="1">
            <a:off x="4645109" y="6044069"/>
            <a:ext cx="812484" cy="4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979B17E-2590-2E2F-BF6C-447BA2926214}"/>
              </a:ext>
            </a:extLst>
          </p:cNvPr>
          <p:cNvCxnSpPr>
            <a:stCxn id="49" idx="3"/>
            <a:endCxn id="57" idx="1"/>
          </p:cNvCxnSpPr>
          <p:nvPr/>
        </p:nvCxnSpPr>
        <p:spPr>
          <a:xfrm>
            <a:off x="7969819" y="6044069"/>
            <a:ext cx="597112" cy="1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ECFB73F-54E2-2326-6150-833D135CA165}"/>
              </a:ext>
            </a:extLst>
          </p:cNvPr>
          <p:cNvCxnSpPr>
            <a:stCxn id="19" idx="2"/>
            <a:endCxn id="28" idx="0"/>
          </p:cNvCxnSpPr>
          <p:nvPr/>
        </p:nvCxnSpPr>
        <p:spPr>
          <a:xfrm>
            <a:off x="6837428" y="1609951"/>
            <a:ext cx="400" cy="19608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FA4E4FA-94FD-292B-2445-2DF26DE23AF1}"/>
              </a:ext>
            </a:extLst>
          </p:cNvPr>
          <p:cNvCxnSpPr>
            <a:stCxn id="28" idx="2"/>
            <a:endCxn id="31" idx="0"/>
          </p:cNvCxnSpPr>
          <p:nvPr/>
        </p:nvCxnSpPr>
        <p:spPr>
          <a:xfrm flipH="1">
            <a:off x="6837428" y="2044347"/>
            <a:ext cx="400" cy="20669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0A00D58-8F92-A667-2CE9-255A33622D30}"/>
              </a:ext>
            </a:extLst>
          </p:cNvPr>
          <p:cNvCxnSpPr>
            <a:stCxn id="31" idx="2"/>
            <a:endCxn id="27" idx="0"/>
          </p:cNvCxnSpPr>
          <p:nvPr/>
        </p:nvCxnSpPr>
        <p:spPr>
          <a:xfrm>
            <a:off x="6837428" y="2489349"/>
            <a:ext cx="400" cy="219873"/>
          </a:xfrm>
          <a:prstGeom prst="straightConnector1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6369AE3-0709-7547-48E0-AD5216779C6F}"/>
              </a:ext>
            </a:extLst>
          </p:cNvPr>
          <p:cNvCxnSpPr>
            <a:stCxn id="27" idx="2"/>
            <a:endCxn id="30" idx="0"/>
          </p:cNvCxnSpPr>
          <p:nvPr/>
        </p:nvCxnSpPr>
        <p:spPr>
          <a:xfrm flipH="1">
            <a:off x="6837428" y="2947532"/>
            <a:ext cx="400" cy="20352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B8C09BD-7417-3923-DF46-28E2C93BDF04}"/>
              </a:ext>
            </a:extLst>
          </p:cNvPr>
          <p:cNvCxnSpPr>
            <a:stCxn id="30" idx="2"/>
            <a:endCxn id="26" idx="0"/>
          </p:cNvCxnSpPr>
          <p:nvPr/>
        </p:nvCxnSpPr>
        <p:spPr>
          <a:xfrm>
            <a:off x="6837428" y="3389366"/>
            <a:ext cx="400" cy="18998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F2F8A5E-6297-E3FC-29EB-CCECB6CC6522}"/>
              </a:ext>
            </a:extLst>
          </p:cNvPr>
          <p:cNvCxnSpPr>
            <a:stCxn id="29" idx="2"/>
            <a:endCxn id="25" idx="0"/>
          </p:cNvCxnSpPr>
          <p:nvPr/>
        </p:nvCxnSpPr>
        <p:spPr>
          <a:xfrm>
            <a:off x="6843895" y="4278920"/>
            <a:ext cx="1922" cy="23517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410521E-1F6E-4E8A-329C-24462D925B0D}"/>
              </a:ext>
            </a:extLst>
          </p:cNvPr>
          <p:cNvCxnSpPr>
            <a:stCxn id="25" idx="2"/>
            <a:endCxn id="32" idx="0"/>
          </p:cNvCxnSpPr>
          <p:nvPr/>
        </p:nvCxnSpPr>
        <p:spPr>
          <a:xfrm>
            <a:off x="6845817" y="4752407"/>
            <a:ext cx="6467" cy="21508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DF668E6-FDCD-4B9B-4D3F-CF4E4F48C737}"/>
              </a:ext>
            </a:extLst>
          </p:cNvPr>
          <p:cNvCxnSpPr>
            <a:stCxn id="26" idx="2"/>
            <a:endCxn id="29" idx="0"/>
          </p:cNvCxnSpPr>
          <p:nvPr/>
        </p:nvCxnSpPr>
        <p:spPr>
          <a:xfrm>
            <a:off x="6837828" y="3817657"/>
            <a:ext cx="6067" cy="222953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4383D40-6AD3-68F6-8419-B82538711BE4}"/>
              </a:ext>
            </a:extLst>
          </p:cNvPr>
          <p:cNvSpPr txBox="1"/>
          <p:nvPr/>
        </p:nvSpPr>
        <p:spPr>
          <a:xfrm>
            <a:off x="10813854" y="5859403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DBD6A046-C745-072A-77B6-FD5C318365CA}"/>
              </a:ext>
            </a:extLst>
          </p:cNvPr>
          <p:cNvCxnSpPr>
            <a:stCxn id="32" idx="3"/>
            <a:endCxn id="58" idx="1"/>
          </p:cNvCxnSpPr>
          <p:nvPr/>
        </p:nvCxnSpPr>
        <p:spPr>
          <a:xfrm flipV="1">
            <a:off x="8345526" y="2949940"/>
            <a:ext cx="355440" cy="21367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95C5484-FD49-6B53-79B7-57D7F81AB703}"/>
              </a:ext>
            </a:extLst>
          </p:cNvPr>
          <p:cNvCxnSpPr>
            <a:stCxn id="58" idx="2"/>
            <a:endCxn id="56" idx="0"/>
          </p:cNvCxnSpPr>
          <p:nvPr/>
        </p:nvCxnSpPr>
        <p:spPr>
          <a:xfrm>
            <a:off x="9525872" y="3069095"/>
            <a:ext cx="0" cy="432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6AB7D2BA-0A20-7291-0753-20DD16AF445B}"/>
              </a:ext>
            </a:extLst>
          </p:cNvPr>
          <p:cNvSpPr/>
          <p:nvPr/>
        </p:nvSpPr>
        <p:spPr>
          <a:xfrm>
            <a:off x="10918912" y="3084361"/>
            <a:ext cx="1082180" cy="4886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Class</a:t>
            </a:r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DB7E65F3-32CE-F419-5974-74FE4F7BCA58}"/>
              </a:ext>
            </a:extLst>
          </p:cNvPr>
          <p:cNvCxnSpPr>
            <a:stCxn id="56" idx="3"/>
            <a:endCxn id="90" idx="1"/>
          </p:cNvCxnSpPr>
          <p:nvPr/>
        </p:nvCxnSpPr>
        <p:spPr>
          <a:xfrm flipV="1">
            <a:off x="10430379" y="3328691"/>
            <a:ext cx="488533" cy="4716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0A1C621-5667-03DE-A8D0-459DD1034248}"/>
              </a:ext>
            </a:extLst>
          </p:cNvPr>
          <p:cNvCxnSpPr>
            <a:stCxn id="57" idx="3"/>
            <a:endCxn id="84" idx="1"/>
          </p:cNvCxnSpPr>
          <p:nvPr/>
        </p:nvCxnSpPr>
        <p:spPr>
          <a:xfrm flipV="1">
            <a:off x="10216742" y="6044069"/>
            <a:ext cx="597112" cy="1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B6E613D-2CAE-882D-3D3C-5D5CE200010F}"/>
              </a:ext>
            </a:extLst>
          </p:cNvPr>
          <p:cNvSpPr txBox="1"/>
          <p:nvPr/>
        </p:nvSpPr>
        <p:spPr>
          <a:xfrm>
            <a:off x="935669" y="5862951"/>
            <a:ext cx="1383712" cy="369332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74000">
                <a:schemeClr val="accent5">
                  <a:lumMod val="20000"/>
                  <a:lumOff val="80000"/>
                </a:schemeClr>
              </a:gs>
              <a:gs pos="8300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dirty="0"/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865394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0F57-7026-B565-DCBE-DC6DA262B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162445"/>
            <a:ext cx="8911687" cy="1280890"/>
          </a:xfrm>
        </p:spPr>
        <p:txBody>
          <a:bodyPr/>
          <a:lstStyle/>
          <a:p>
            <a:r>
              <a:rPr lang="en-US" dirty="0"/>
              <a:t>Preprocessing and Modeling</a:t>
            </a:r>
          </a:p>
        </p:txBody>
      </p:sp>
      <p:pic>
        <p:nvPicPr>
          <p:cNvPr id="4098" name="Picture 2" descr="training and validation accuracy original data">
            <a:extLst>
              <a:ext uri="{FF2B5EF4-FFF2-40B4-BE49-F238E27FC236}">
                <a16:creationId xmlns:a16="http://schemas.microsoft.com/office/drawing/2014/main" id="{0E641BAD-D8CC-138E-024F-6C3B1C3D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61" y="1357312"/>
            <a:ext cx="52101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raining and validation accuracy zero-padded data">
            <a:extLst>
              <a:ext uri="{FF2B5EF4-FFF2-40B4-BE49-F238E27FC236}">
                <a16:creationId xmlns:a16="http://schemas.microsoft.com/office/drawing/2014/main" id="{2770F346-A219-0101-E527-287F7C3EA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271" y="1357311"/>
            <a:ext cx="521017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714D64-FB05-EC7A-4864-CC61E6190D30}"/>
              </a:ext>
            </a:extLst>
          </p:cNvPr>
          <p:cNvSpPr txBox="1"/>
          <p:nvPr/>
        </p:nvSpPr>
        <p:spPr>
          <a:xfrm>
            <a:off x="1588631" y="5579278"/>
            <a:ext cx="4524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data reaches a validation accuracy of ~ 90% before starting to overfit around epoch 65.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7C01D9-5AB9-43C5-4F59-414BBAFFE3CB}"/>
              </a:ext>
            </a:extLst>
          </p:cNvPr>
          <p:cNvSpPr txBox="1"/>
          <p:nvPr/>
        </p:nvSpPr>
        <p:spPr>
          <a:xfrm>
            <a:off x="6882435" y="5579278"/>
            <a:ext cx="4865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Zero-Padded data reaches a validation accuracy of ~93% before starting to overfit around epoch 80. </a:t>
            </a:r>
          </a:p>
        </p:txBody>
      </p:sp>
    </p:spTree>
    <p:extLst>
      <p:ext uri="{BB962C8B-B14F-4D97-AF65-F5344CB8AC3E}">
        <p14:creationId xmlns:p14="http://schemas.microsoft.com/office/powerpoint/2010/main" val="28149875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1989</TotalTime>
  <Words>906</Words>
  <Application>Microsoft Office PowerPoint</Application>
  <PresentationFormat>Widescreen</PresentationFormat>
  <Paragraphs>152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Wisp</vt:lpstr>
      <vt:lpstr>PowerPoint Presentation</vt:lpstr>
      <vt:lpstr>The Problem:</vt:lpstr>
      <vt:lpstr>PowerPoint Presentation</vt:lpstr>
      <vt:lpstr>PowerPoint Presentation</vt:lpstr>
      <vt:lpstr>Data  Wrangling and EDA</vt:lpstr>
      <vt:lpstr>Data Wrangling and EDA</vt:lpstr>
      <vt:lpstr>Preprocessing and Modeling</vt:lpstr>
      <vt:lpstr>Preprocessing and Modeling</vt:lpstr>
      <vt:lpstr>Preprocessing and Modeling</vt:lpstr>
      <vt:lpstr>PowerPoint Presentation</vt:lpstr>
      <vt:lpstr>Preprocessing and Modeling</vt:lpstr>
      <vt:lpstr>Model Selection on  Test Data  </vt:lpstr>
      <vt:lpstr>Conclusions</vt:lpstr>
      <vt:lpstr>Future Research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Clement Chen</dc:creator>
  <cp:lastModifiedBy>Clement Chen</cp:lastModifiedBy>
  <cp:revision>21</cp:revision>
  <dcterms:created xsi:type="dcterms:W3CDTF">2023-06-02T16:53:59Z</dcterms:created>
  <dcterms:modified xsi:type="dcterms:W3CDTF">2023-06-26T20:38:07Z</dcterms:modified>
</cp:coreProperties>
</file>